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Roboto"/>
      <p:regular r:id="rId36"/>
      <p:bold r:id="rId37"/>
      <p:italic r:id="rId38"/>
      <p:boldItalic r:id="rId39"/>
    </p:embeddedFont>
    <p:embeddedFont>
      <p:font typeface="Merriweather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erriweather-regular.fntdata"/><Relationship Id="rId20" Type="http://schemas.openxmlformats.org/officeDocument/2006/relationships/slide" Target="slides/slide15.xml"/><Relationship Id="rId42" Type="http://schemas.openxmlformats.org/officeDocument/2006/relationships/font" Target="fonts/Merriweather-italic.fntdata"/><Relationship Id="rId41" Type="http://schemas.openxmlformats.org/officeDocument/2006/relationships/font" Target="fonts/Merriweather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Merriweather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oboto-bold.fntdata"/><Relationship Id="rId14" Type="http://schemas.openxmlformats.org/officeDocument/2006/relationships/slide" Target="slides/slide9.xml"/><Relationship Id="rId36" Type="http://schemas.openxmlformats.org/officeDocument/2006/relationships/font" Target="fonts/Roboto-regular.fntdata"/><Relationship Id="rId17" Type="http://schemas.openxmlformats.org/officeDocument/2006/relationships/slide" Target="slides/slide12.xml"/><Relationship Id="rId39" Type="http://schemas.openxmlformats.org/officeDocument/2006/relationships/font" Target="fonts/Roboto-boldItalic.fntdata"/><Relationship Id="rId16" Type="http://schemas.openxmlformats.org/officeDocument/2006/relationships/slide" Target="slides/slide11.xml"/><Relationship Id="rId38" Type="http://schemas.openxmlformats.org/officeDocument/2006/relationships/font" Target="fonts/Roboto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a2a941daf1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a2a941daf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a2a941daf1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a2a941daf1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a34684194a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a34684194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a2a941daf1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a2a941daf1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a2a941daf1_7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a2a941daf1_7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a2a941daf1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a2a941daf1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a2a941daf1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a2a941daf1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a1051eac5d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a1051eac5d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a2a941daf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a2a941daf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a2a941daf1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a2a941daf1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a0baae87d5_0_14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a0baae87d5_0_1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a2a941daf1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a2a941daf1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a2a941daf1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a2a941daf1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a2a941daf1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a2a941daf1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a2a941daf1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a2a941daf1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a2a941daf1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a2a941daf1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a2a941daf1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a2a941daf1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a34684194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a34684194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a34684194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a34684194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a1051eac5d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a1051eac5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a2a941daf1_7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a2a941daf1_7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a0baae87d5_0_14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a0baae87d5_0_1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a34684194a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a34684194a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a2df585294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a2df585294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a1051eac5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a1051eac5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a2a941daf1_7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a2a941daf1_7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a1051eac5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a1051eac5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a2a941daf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a2a941daf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a1051eac5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a1051eac5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Relationship Id="rId4" Type="http://schemas.openxmlformats.org/officeDocument/2006/relationships/image" Target="../media/image17.png"/><Relationship Id="rId5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www.specialolympics.org/get-involved/partners-of-the-movement/major-donors-family-foundation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388425"/>
            <a:ext cx="8520600" cy="115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500"/>
              <a:t>Team </a:t>
            </a:r>
            <a:r>
              <a:rPr b="1" lang="en" sz="3500"/>
              <a:t>Bocce Ball - Special Olympics Report</a:t>
            </a:r>
            <a:endParaRPr b="1" sz="3500"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594275"/>
            <a:ext cx="8131200" cy="5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Benjamin Phillippy, Matthew Chylack, Devin Atkinson, Isaac Wooten, &amp; Jordan Holmqvist</a:t>
            </a:r>
            <a:endParaRPr/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6126" y="2968875"/>
            <a:ext cx="5828151" cy="207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 rotWithShape="1">
          <a:blip r:embed="rId4">
            <a:alphaModFix/>
          </a:blip>
          <a:srcRect b="8795" l="0" r="8775" t="11536"/>
          <a:stretch/>
        </p:blipFill>
        <p:spPr>
          <a:xfrm>
            <a:off x="149450" y="2059175"/>
            <a:ext cx="1954950" cy="170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357450" y="148200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Summaries </a:t>
            </a: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0175" y="827925"/>
            <a:ext cx="6915150" cy="414885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0288" y="771900"/>
            <a:ext cx="7223426" cy="4259525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4" name="Google Shape;134;p23"/>
          <p:cNvSpPr txBox="1"/>
          <p:nvPr>
            <p:ph type="title"/>
          </p:nvPr>
        </p:nvSpPr>
        <p:spPr>
          <a:xfrm>
            <a:off x="357450" y="148200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Summaries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>
            <p:ph type="title"/>
          </p:nvPr>
        </p:nvSpPr>
        <p:spPr>
          <a:xfrm>
            <a:off x="357450" y="148200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Summaries </a:t>
            </a:r>
            <a:endParaRPr/>
          </a:p>
        </p:txBody>
      </p:sp>
      <p:pic>
        <p:nvPicPr>
          <p:cNvPr id="140" name="Google Shape;14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0238" y="771900"/>
            <a:ext cx="7155019" cy="42192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5"/>
          <p:cNvPicPr preferRelativeResize="0"/>
          <p:nvPr/>
        </p:nvPicPr>
        <p:blipFill rotWithShape="1">
          <a:blip r:embed="rId3">
            <a:alphaModFix/>
          </a:blip>
          <a:srcRect b="-1700" l="0" r="0" t="1700"/>
          <a:stretch/>
        </p:blipFill>
        <p:spPr>
          <a:xfrm>
            <a:off x="-626625" y="727750"/>
            <a:ext cx="7617574" cy="449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7550" y="796325"/>
            <a:ext cx="4370675" cy="434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45150" y="169700"/>
            <a:ext cx="1453700" cy="123137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5"/>
          <p:cNvSpPr txBox="1"/>
          <p:nvPr/>
        </p:nvSpPr>
        <p:spPr>
          <a:xfrm>
            <a:off x="1579600" y="169700"/>
            <a:ext cx="1775400" cy="6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Spectators</a:t>
            </a:r>
            <a:endParaRPr b="1" sz="2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5"/>
          <p:cNvSpPr txBox="1"/>
          <p:nvPr/>
        </p:nvSpPr>
        <p:spPr>
          <a:xfrm>
            <a:off x="6280688" y="169700"/>
            <a:ext cx="12444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Athletes</a:t>
            </a:r>
            <a:endParaRPr b="1" sz="2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763" y="1"/>
            <a:ext cx="872247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6"/>
          <p:cNvSpPr txBox="1"/>
          <p:nvPr/>
        </p:nvSpPr>
        <p:spPr>
          <a:xfrm>
            <a:off x="6553400" y="4751875"/>
            <a:ext cx="2590500" cy="3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28.09</a:t>
            </a: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%  Positive Result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26"/>
          <p:cNvSpPr txBox="1"/>
          <p:nvPr/>
        </p:nvSpPr>
        <p:spPr>
          <a:xfrm>
            <a:off x="0" y="4751875"/>
            <a:ext cx="2590500" cy="3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61.8</a:t>
            </a: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%  Negative Result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313" y="0"/>
            <a:ext cx="87153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7"/>
          <p:cNvSpPr txBox="1"/>
          <p:nvPr/>
        </p:nvSpPr>
        <p:spPr>
          <a:xfrm>
            <a:off x="6553400" y="4751875"/>
            <a:ext cx="2590500" cy="3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92.34</a:t>
            </a: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%  Positive Result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" name="Google Shape;163;p27"/>
          <p:cNvSpPr txBox="1"/>
          <p:nvPr/>
        </p:nvSpPr>
        <p:spPr>
          <a:xfrm>
            <a:off x="0" y="4751875"/>
            <a:ext cx="2590500" cy="3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1.15</a:t>
            </a: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%  Negative Result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27"/>
          <p:cNvSpPr/>
          <p:nvPr/>
        </p:nvSpPr>
        <p:spPr>
          <a:xfrm>
            <a:off x="1945125" y="874650"/>
            <a:ext cx="5143500" cy="3159200"/>
          </a:xfrm>
          <a:custGeom>
            <a:rect b="b" l="l" r="r" t="t"/>
            <a:pathLst>
              <a:path extrusionOk="0" h="126368" w="205740">
                <a:moveTo>
                  <a:pt x="0" y="126368"/>
                </a:moveTo>
                <a:cubicBezTo>
                  <a:pt x="13490" y="125585"/>
                  <a:pt x="55178" y="126195"/>
                  <a:pt x="80939" y="121669"/>
                </a:cubicBezTo>
                <a:cubicBezTo>
                  <a:pt x="106700" y="117144"/>
                  <a:pt x="137073" y="107396"/>
                  <a:pt x="154566" y="99215"/>
                </a:cubicBezTo>
                <a:cubicBezTo>
                  <a:pt x="172059" y="91034"/>
                  <a:pt x="177368" y="89120"/>
                  <a:pt x="185897" y="72584"/>
                </a:cubicBezTo>
                <a:cubicBezTo>
                  <a:pt x="194426" y="56048"/>
                  <a:pt x="202433" y="12097"/>
                  <a:pt x="205740" y="0"/>
                </a:cubicBezTo>
              </a:path>
            </a:pathLst>
          </a:cu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5" name="Google Shape;165;p27"/>
          <p:cNvSpPr/>
          <p:nvPr/>
        </p:nvSpPr>
        <p:spPr>
          <a:xfrm rot="746298">
            <a:off x="6889309" y="731127"/>
            <a:ext cx="391386" cy="261098"/>
          </a:xfrm>
          <a:prstGeom prst="triangle">
            <a:avLst>
              <a:gd fmla="val 50000" name="adj"/>
            </a:avLst>
          </a:prstGeom>
          <a:solidFill>
            <a:srgbClr val="6AA84F"/>
          </a:solidFill>
          <a:ln cap="flat" cmpd="sng" w="952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8761D"/>
              </a:solidFill>
              <a:highlight>
                <a:srgbClr val="38761D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27"/>
          <p:cNvSpPr txBox="1"/>
          <p:nvPr/>
        </p:nvSpPr>
        <p:spPr>
          <a:xfrm>
            <a:off x="6553500" y="0"/>
            <a:ext cx="2590500" cy="3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5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55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Positive Increases 64.25% </a:t>
            </a:r>
            <a:endParaRPr b="1" sz="15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5750" y="117013"/>
            <a:ext cx="6412500" cy="4909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 txBox="1"/>
          <p:nvPr>
            <p:ph type="title"/>
          </p:nvPr>
        </p:nvSpPr>
        <p:spPr>
          <a:xfrm>
            <a:off x="389625" y="252875"/>
            <a:ext cx="3704400" cy="5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Bocce</a:t>
            </a:r>
            <a:endParaRPr/>
          </a:p>
        </p:txBody>
      </p:sp>
      <p:pic>
        <p:nvPicPr>
          <p:cNvPr id="177" name="Google Shape;17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950" y="1277675"/>
            <a:ext cx="4312251" cy="34480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8" name="Google Shape;178;p29"/>
          <p:cNvSpPr txBox="1"/>
          <p:nvPr>
            <p:ph type="title"/>
          </p:nvPr>
        </p:nvSpPr>
        <p:spPr>
          <a:xfrm>
            <a:off x="5071950" y="252875"/>
            <a:ext cx="3704400" cy="5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All Other Events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79" name="Google Shape;17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9625" y="1277675"/>
            <a:ext cx="4389050" cy="34480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872960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0"/>
          <p:cNvSpPr txBox="1"/>
          <p:nvPr/>
        </p:nvSpPr>
        <p:spPr>
          <a:xfrm>
            <a:off x="6553400" y="4751875"/>
            <a:ext cx="2590500" cy="3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89.13%  Positive Result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75" y="39900"/>
            <a:ext cx="8067724" cy="5063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1"/>
          <p:cNvSpPr txBox="1"/>
          <p:nvPr/>
        </p:nvSpPr>
        <p:spPr>
          <a:xfrm>
            <a:off x="8133000" y="188400"/>
            <a:ext cx="1011000" cy="4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92.59% </a:t>
            </a: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Positive Scoring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3.46%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Highest Score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4.28%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2nd Highest</a:t>
            </a: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Score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.82%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2" name="Google Shape;192;p31"/>
          <p:cNvSpPr/>
          <p:nvPr/>
        </p:nvSpPr>
        <p:spPr>
          <a:xfrm>
            <a:off x="8442750" y="2780700"/>
            <a:ext cx="391500" cy="261000"/>
          </a:xfrm>
          <a:prstGeom prst="triangle">
            <a:avLst>
              <a:gd fmla="val 50000" name="adj"/>
            </a:avLst>
          </a:prstGeom>
          <a:solidFill>
            <a:srgbClr val="6AA84F"/>
          </a:solidFill>
          <a:ln cap="flat" cmpd="sng" w="952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8761D"/>
              </a:solidFill>
              <a:highlight>
                <a:srgbClr val="38761D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" name="Google Shape;193;p31"/>
          <p:cNvSpPr/>
          <p:nvPr/>
        </p:nvSpPr>
        <p:spPr>
          <a:xfrm rot="10800000">
            <a:off x="8442750" y="4525775"/>
            <a:ext cx="391500" cy="2610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952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8761D"/>
              </a:solidFill>
              <a:highlight>
                <a:srgbClr val="38761D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" name="Google Shape;194;p31"/>
          <p:cNvSpPr/>
          <p:nvPr/>
        </p:nvSpPr>
        <p:spPr>
          <a:xfrm>
            <a:off x="8442750" y="1353525"/>
            <a:ext cx="391500" cy="261000"/>
          </a:xfrm>
          <a:prstGeom prst="triangle">
            <a:avLst>
              <a:gd fmla="val 50000" name="adj"/>
            </a:avLst>
          </a:prstGeom>
          <a:solidFill>
            <a:srgbClr val="6AA84F"/>
          </a:solidFill>
          <a:ln cap="flat" cmpd="sng" w="952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8761D"/>
              </a:solidFill>
              <a:highlight>
                <a:srgbClr val="38761D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Outline</a:t>
            </a:r>
            <a:endParaRPr sz="3700"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706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81"/>
              <a:buChar char="●"/>
            </a:pPr>
            <a:r>
              <a:rPr lang="en" sz="2180"/>
              <a:t>Our Research Objectives</a:t>
            </a:r>
            <a:endParaRPr sz="2180"/>
          </a:p>
          <a:p>
            <a:pPr indent="-36706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81"/>
              <a:buChar char="●"/>
            </a:pPr>
            <a:r>
              <a:rPr lang="en" sz="2180"/>
              <a:t>Environmental</a:t>
            </a:r>
            <a:r>
              <a:rPr lang="en" sz="2180"/>
              <a:t> Analysis</a:t>
            </a:r>
            <a:endParaRPr sz="2180"/>
          </a:p>
          <a:p>
            <a:pPr indent="-36706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81"/>
              <a:buChar char="●"/>
            </a:pPr>
            <a:r>
              <a:rPr lang="en" sz="2180"/>
              <a:t>SWOT Analysis</a:t>
            </a:r>
            <a:endParaRPr sz="2180"/>
          </a:p>
          <a:p>
            <a:pPr indent="-36706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81"/>
              <a:buChar char="●"/>
            </a:pPr>
            <a:r>
              <a:rPr lang="en" sz="2180"/>
              <a:t>Data Collection Methods</a:t>
            </a:r>
            <a:endParaRPr sz="2180"/>
          </a:p>
          <a:p>
            <a:pPr indent="-36706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81"/>
              <a:buChar char="●"/>
            </a:pPr>
            <a:r>
              <a:rPr lang="en" sz="2180"/>
              <a:t>Data </a:t>
            </a:r>
            <a:r>
              <a:rPr lang="en" sz="2180"/>
              <a:t>Summarizes</a:t>
            </a:r>
            <a:endParaRPr sz="2180"/>
          </a:p>
          <a:p>
            <a:pPr indent="-36706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81"/>
              <a:buChar char="●"/>
            </a:pPr>
            <a:r>
              <a:rPr lang="en" sz="2180"/>
              <a:t>Objective I </a:t>
            </a:r>
            <a:r>
              <a:rPr lang="en" sz="2180"/>
              <a:t>Conclusions</a:t>
            </a:r>
            <a:endParaRPr sz="2180"/>
          </a:p>
          <a:p>
            <a:pPr indent="-36706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81"/>
              <a:buChar char="●"/>
            </a:pPr>
            <a:r>
              <a:rPr lang="en" sz="2180"/>
              <a:t>Objective II Conclusions</a:t>
            </a:r>
            <a:endParaRPr sz="2180"/>
          </a:p>
          <a:p>
            <a:pPr indent="-36706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81"/>
              <a:buChar char="●"/>
            </a:pPr>
            <a:r>
              <a:rPr lang="en" sz="2180"/>
              <a:t>Recommendations</a:t>
            </a:r>
            <a:endParaRPr/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069" y="1523325"/>
            <a:ext cx="3469806" cy="3076200"/>
          </a:xfrm>
          <a:prstGeom prst="rect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" y="0"/>
            <a:ext cx="872961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2"/>
          <p:cNvSpPr txBox="1"/>
          <p:nvPr/>
        </p:nvSpPr>
        <p:spPr>
          <a:xfrm>
            <a:off x="6553400" y="4751875"/>
            <a:ext cx="2590500" cy="3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94.73</a:t>
            </a: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%  Positive Result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3"/>
          <p:cNvPicPr preferRelativeResize="0"/>
          <p:nvPr/>
        </p:nvPicPr>
        <p:blipFill rotWithShape="1">
          <a:blip r:embed="rId3">
            <a:alphaModFix/>
          </a:blip>
          <a:srcRect b="1909" l="0" r="0" t="-1910"/>
          <a:stretch/>
        </p:blipFill>
        <p:spPr>
          <a:xfrm>
            <a:off x="52225" y="0"/>
            <a:ext cx="8080775" cy="510432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3"/>
          <p:cNvSpPr txBox="1"/>
          <p:nvPr/>
        </p:nvSpPr>
        <p:spPr>
          <a:xfrm>
            <a:off x="8133000" y="188400"/>
            <a:ext cx="1011000" cy="4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82.76</a:t>
            </a: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% Positive Scoring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11.97%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Highest Score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35.77%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2nd Highest Score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23.7%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33"/>
          <p:cNvSpPr/>
          <p:nvPr/>
        </p:nvSpPr>
        <p:spPr>
          <a:xfrm rot="10800000">
            <a:off x="8442750" y="2802575"/>
            <a:ext cx="391500" cy="2610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952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8761D"/>
              </a:solidFill>
              <a:highlight>
                <a:srgbClr val="38761D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33"/>
          <p:cNvSpPr/>
          <p:nvPr/>
        </p:nvSpPr>
        <p:spPr>
          <a:xfrm rot="10800000">
            <a:off x="8442750" y="1336200"/>
            <a:ext cx="391500" cy="2610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952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8761D"/>
              </a:solidFill>
              <a:highlight>
                <a:srgbClr val="38761D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p33"/>
          <p:cNvSpPr/>
          <p:nvPr/>
        </p:nvSpPr>
        <p:spPr>
          <a:xfrm>
            <a:off x="8442750" y="4477800"/>
            <a:ext cx="391500" cy="261000"/>
          </a:xfrm>
          <a:prstGeom prst="triangle">
            <a:avLst>
              <a:gd fmla="val 50000" name="adj"/>
            </a:avLst>
          </a:prstGeom>
          <a:solidFill>
            <a:srgbClr val="6AA84F"/>
          </a:solidFill>
          <a:ln cap="flat" cmpd="sng" w="952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8761D"/>
              </a:solidFill>
              <a:highlight>
                <a:srgbClr val="38761D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872246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4"/>
          <p:cNvSpPr txBox="1"/>
          <p:nvPr/>
        </p:nvSpPr>
        <p:spPr>
          <a:xfrm>
            <a:off x="6553400" y="4751875"/>
            <a:ext cx="2590500" cy="3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71.05</a:t>
            </a: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%  Positive Result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375" y="35238"/>
            <a:ext cx="8041626" cy="507302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5"/>
          <p:cNvSpPr txBox="1"/>
          <p:nvPr/>
        </p:nvSpPr>
        <p:spPr>
          <a:xfrm>
            <a:off x="8133000" y="188400"/>
            <a:ext cx="1011000" cy="4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78.57</a:t>
            </a: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% Positive Scoring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7.52%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Highest Score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7.14%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2nd Highest Score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14.66%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" name="Google Shape;222;p35"/>
          <p:cNvSpPr/>
          <p:nvPr/>
        </p:nvSpPr>
        <p:spPr>
          <a:xfrm>
            <a:off x="8442750" y="4477800"/>
            <a:ext cx="391500" cy="261000"/>
          </a:xfrm>
          <a:prstGeom prst="triangle">
            <a:avLst>
              <a:gd fmla="val 50000" name="adj"/>
            </a:avLst>
          </a:prstGeom>
          <a:solidFill>
            <a:srgbClr val="6AA84F"/>
          </a:solidFill>
          <a:ln cap="flat" cmpd="sng" w="952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8761D"/>
              </a:solidFill>
              <a:highlight>
                <a:srgbClr val="38761D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35"/>
          <p:cNvSpPr/>
          <p:nvPr/>
        </p:nvSpPr>
        <p:spPr>
          <a:xfrm>
            <a:off x="8442750" y="1288225"/>
            <a:ext cx="391500" cy="261000"/>
          </a:xfrm>
          <a:prstGeom prst="triangle">
            <a:avLst>
              <a:gd fmla="val 50000" name="adj"/>
            </a:avLst>
          </a:prstGeom>
          <a:solidFill>
            <a:srgbClr val="6AA84F"/>
          </a:solidFill>
          <a:ln cap="flat" cmpd="sng" w="952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8761D"/>
              </a:solidFill>
              <a:highlight>
                <a:srgbClr val="38761D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35"/>
          <p:cNvSpPr/>
          <p:nvPr/>
        </p:nvSpPr>
        <p:spPr>
          <a:xfrm rot="10800000">
            <a:off x="8442750" y="2802575"/>
            <a:ext cx="391500" cy="2610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952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8761D"/>
              </a:solidFill>
              <a:highlight>
                <a:srgbClr val="38761D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872247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6"/>
          <p:cNvSpPr txBox="1"/>
          <p:nvPr/>
        </p:nvSpPr>
        <p:spPr>
          <a:xfrm>
            <a:off x="6553400" y="4751875"/>
            <a:ext cx="2590500" cy="3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89.34</a:t>
            </a: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%  Positive Result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25" y="52225"/>
            <a:ext cx="8124825" cy="502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7"/>
          <p:cNvSpPr txBox="1"/>
          <p:nvPr/>
        </p:nvSpPr>
        <p:spPr>
          <a:xfrm>
            <a:off x="8133000" y="188400"/>
            <a:ext cx="1011000" cy="4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85.71</a:t>
            </a: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%</a:t>
            </a: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Positive Scoring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3.63%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Highest Score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8.67%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2nd Highest Score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5.04%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7" name="Google Shape;237;p37"/>
          <p:cNvSpPr/>
          <p:nvPr/>
        </p:nvSpPr>
        <p:spPr>
          <a:xfrm rot="10800000">
            <a:off x="8442750" y="1340475"/>
            <a:ext cx="391500" cy="2610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952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8761D"/>
              </a:solidFill>
              <a:highlight>
                <a:srgbClr val="38761D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8" name="Google Shape;238;p37"/>
          <p:cNvSpPr/>
          <p:nvPr/>
        </p:nvSpPr>
        <p:spPr>
          <a:xfrm rot="10800000">
            <a:off x="8442750" y="2785275"/>
            <a:ext cx="391500" cy="2610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952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8761D"/>
              </a:solidFill>
              <a:highlight>
                <a:srgbClr val="38761D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9" name="Google Shape;239;p37"/>
          <p:cNvSpPr/>
          <p:nvPr/>
        </p:nvSpPr>
        <p:spPr>
          <a:xfrm>
            <a:off x="8442750" y="4477800"/>
            <a:ext cx="391500" cy="261000"/>
          </a:xfrm>
          <a:prstGeom prst="triangle">
            <a:avLst>
              <a:gd fmla="val 50000" name="adj"/>
            </a:avLst>
          </a:prstGeom>
          <a:solidFill>
            <a:srgbClr val="6AA84F"/>
          </a:solidFill>
          <a:ln cap="flat" cmpd="sng" w="952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8761D"/>
              </a:solidFill>
              <a:highlight>
                <a:srgbClr val="38761D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/>
          <p:nvPr>
            <p:ph type="title"/>
          </p:nvPr>
        </p:nvSpPr>
        <p:spPr>
          <a:xfrm>
            <a:off x="233375" y="148075"/>
            <a:ext cx="8520600" cy="7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Objective I Conclusion</a:t>
            </a:r>
            <a:endParaRPr sz="3000"/>
          </a:p>
        </p:txBody>
      </p:sp>
      <p:sp>
        <p:nvSpPr>
          <p:cNvPr id="245" name="Google Shape;245;p38"/>
          <p:cNvSpPr txBox="1"/>
          <p:nvPr/>
        </p:nvSpPr>
        <p:spPr>
          <a:xfrm>
            <a:off x="222000" y="815125"/>
            <a:ext cx="8700000" cy="8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Roboto"/>
                <a:ea typeface="Roboto"/>
                <a:cs typeface="Roboto"/>
                <a:sym typeface="Roboto"/>
              </a:rPr>
              <a:t>Evaluate overall satisfaction across all measured metrics of athletes and spectators who were surveyed for the 2023 Eastern Fall Sectionals</a:t>
            </a:r>
            <a:endParaRPr/>
          </a:p>
        </p:txBody>
      </p:sp>
      <p:sp>
        <p:nvSpPr>
          <p:cNvPr id="246" name="Google Shape;246;p38"/>
          <p:cNvSpPr txBox="1"/>
          <p:nvPr/>
        </p:nvSpPr>
        <p:spPr>
          <a:xfrm>
            <a:off x="731050" y="1723100"/>
            <a:ext cx="7715100" cy="2859000"/>
          </a:xfrm>
          <a:prstGeom prst="rect">
            <a:avLst/>
          </a:prstGeom>
          <a:solidFill>
            <a:schemeClr val="accent3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97% of athlete’s responded that they had fun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96% said they most likely or </a:t>
            </a: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definitely plan to return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Athletes</a:t>
            </a: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primarily use their coach for </a:t>
            </a: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communication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Spectators were split between using coach and email for communication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Our athletes stated that our communication methods were strong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9"/>
          <p:cNvSpPr txBox="1"/>
          <p:nvPr>
            <p:ph type="title"/>
          </p:nvPr>
        </p:nvSpPr>
        <p:spPr>
          <a:xfrm>
            <a:off x="233375" y="148075"/>
            <a:ext cx="8520600" cy="7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Objective II Conclusion</a:t>
            </a:r>
            <a:endParaRPr sz="3000"/>
          </a:p>
        </p:txBody>
      </p:sp>
      <p:sp>
        <p:nvSpPr>
          <p:cNvPr id="252" name="Google Shape;252;p39"/>
          <p:cNvSpPr txBox="1"/>
          <p:nvPr/>
        </p:nvSpPr>
        <p:spPr>
          <a:xfrm>
            <a:off x="222000" y="815125"/>
            <a:ext cx="8700000" cy="8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Roboto"/>
                <a:ea typeface="Roboto"/>
                <a:cs typeface="Roboto"/>
                <a:sym typeface="Roboto"/>
              </a:rPr>
              <a:t>Filter results to only Bocce Ball, and compare metrics against the norm in order to determine areas of improvement specific to Bocce Ball</a:t>
            </a:r>
            <a:endParaRPr/>
          </a:p>
        </p:txBody>
      </p:sp>
      <p:sp>
        <p:nvSpPr>
          <p:cNvPr id="253" name="Google Shape;253;p39"/>
          <p:cNvSpPr txBox="1"/>
          <p:nvPr/>
        </p:nvSpPr>
        <p:spPr>
          <a:xfrm>
            <a:off x="731050" y="1723100"/>
            <a:ext cx="7715100" cy="2859000"/>
          </a:xfrm>
          <a:prstGeom prst="rect">
            <a:avLst/>
          </a:prstGeom>
          <a:solidFill>
            <a:schemeClr val="accent3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20% of </a:t>
            </a: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Respondents Used “Other” as a method of communication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Bocce “Scoring” performed strongly and was slightly above average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Bocce “Set Up” considerably underperformed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Parking at and around Bocce measured at average with other sports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Directions for Bocce slightly underperformed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6 </a:t>
            </a:r>
            <a:r>
              <a:rPr lang="en"/>
              <a:t>Recommendations</a:t>
            </a:r>
            <a:r>
              <a:rPr lang="en"/>
              <a:t> </a:t>
            </a:r>
            <a:endParaRPr/>
          </a:p>
        </p:txBody>
      </p:sp>
      <p:sp>
        <p:nvSpPr>
          <p:cNvPr id="259" name="Google Shape;259;p40"/>
          <p:cNvSpPr txBox="1"/>
          <p:nvPr>
            <p:ph idx="1" type="body"/>
          </p:nvPr>
        </p:nvSpPr>
        <p:spPr>
          <a:xfrm>
            <a:off x="406800" y="1409900"/>
            <a:ext cx="8330400" cy="33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AutoNum type="arabicPeriod"/>
            </a:pPr>
            <a:r>
              <a:rPr lang="en" sz="1700">
                <a:solidFill>
                  <a:srgbClr val="000000"/>
                </a:solidFill>
              </a:rPr>
              <a:t>Switch response order for question 6 on Spectator survey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AutoNum type="arabicPeriod"/>
            </a:pPr>
            <a:r>
              <a:rPr lang="en" sz="1700">
                <a:solidFill>
                  <a:srgbClr val="000000"/>
                </a:solidFill>
              </a:rPr>
              <a:t>Use coaches as most direct communication method to athletes 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AutoNum type="arabicPeriod"/>
            </a:pPr>
            <a:r>
              <a:rPr lang="en" sz="1700">
                <a:solidFill>
                  <a:srgbClr val="000000"/>
                </a:solidFill>
              </a:rPr>
              <a:t>Use coaches and emails for most effectively relaying event information to spectators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AutoNum type="arabicPeriod"/>
            </a:pPr>
            <a:r>
              <a:rPr lang="en" sz="1700">
                <a:solidFill>
                  <a:srgbClr val="000000"/>
                </a:solidFill>
              </a:rPr>
              <a:t>Bocce Set Up could use improvements</a:t>
            </a:r>
            <a:endParaRPr sz="1700">
              <a:solidFill>
                <a:srgbClr val="000000"/>
              </a:solidFill>
            </a:endParaRPr>
          </a:p>
          <a:p>
            <a:pPr indent="-33655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AutoNum type="alphaLcPeriod"/>
            </a:pPr>
            <a:r>
              <a:rPr lang="en" sz="1700">
                <a:solidFill>
                  <a:srgbClr val="000000"/>
                </a:solidFill>
              </a:rPr>
              <a:t>Visible time clocks for athletes &amp; greater training for volunteers prior to helping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AutoNum type="arabicPeriod"/>
            </a:pPr>
            <a:r>
              <a:rPr lang="en" sz="1700">
                <a:solidFill>
                  <a:srgbClr val="000000"/>
                </a:solidFill>
              </a:rPr>
              <a:t>More signs and directions in and around Billera Hall directing towards Bocce Competition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AutoNum type="arabicPeriod"/>
            </a:pPr>
            <a:r>
              <a:rPr lang="en" sz="1700">
                <a:solidFill>
                  <a:srgbClr val="000000"/>
                </a:solidFill>
              </a:rPr>
              <a:t>More concession options near Bocce Ball Competition</a:t>
            </a:r>
            <a:endParaRPr sz="17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1"/>
          <p:cNvSpPr txBox="1"/>
          <p:nvPr>
            <p:ph type="title"/>
          </p:nvPr>
        </p:nvSpPr>
        <p:spPr>
          <a:xfrm>
            <a:off x="311700" y="5531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 Cited</a:t>
            </a:r>
            <a:endParaRPr/>
          </a:p>
        </p:txBody>
      </p:sp>
      <p:sp>
        <p:nvSpPr>
          <p:cNvPr id="265" name="Google Shape;265;p41"/>
          <p:cNvSpPr txBox="1"/>
          <p:nvPr/>
        </p:nvSpPr>
        <p:spPr>
          <a:xfrm>
            <a:off x="456900" y="1540450"/>
            <a:ext cx="8375400" cy="31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6" name="Google Shape;266;p41"/>
          <p:cNvSpPr txBox="1"/>
          <p:nvPr/>
        </p:nvSpPr>
        <p:spPr>
          <a:xfrm>
            <a:off x="532350" y="1657925"/>
            <a:ext cx="8224500" cy="298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0510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Become a special Olympics athlete</a:t>
            </a:r>
            <a:r>
              <a:rPr lang="en" sz="1500">
                <a:solidFill>
                  <a:srgbClr val="0510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(2023). SpecialOlympics.org. https://www.specialolympics.org/get-involved/athlete</a:t>
            </a:r>
            <a:endParaRPr i="1" sz="1500">
              <a:solidFill>
                <a:srgbClr val="05103E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rgbClr val="05103E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0510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Major donors &amp; family foundations</a:t>
            </a:r>
            <a:r>
              <a:rPr lang="en" sz="1500">
                <a:solidFill>
                  <a:srgbClr val="0510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(2018). SpecialOlympics.org. </a:t>
            </a:r>
            <a:r>
              <a:rPr lang="en" sz="15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https://www.specialolympics.org/get-involved/partners-of-the-movement/major-donors-family-foundations</a:t>
            </a:r>
            <a:endParaRPr sz="1500">
              <a:solidFill>
                <a:srgbClr val="05103E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5103E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00" y="71100"/>
            <a:ext cx="85206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360"/>
              <a:t>Research Objectives</a:t>
            </a:r>
            <a:endParaRPr b="1" sz="2360"/>
          </a:p>
        </p:txBody>
      </p:sp>
      <p:sp>
        <p:nvSpPr>
          <p:cNvPr id="80" name="Google Shape;80;p15"/>
          <p:cNvSpPr txBox="1"/>
          <p:nvPr/>
        </p:nvSpPr>
        <p:spPr>
          <a:xfrm>
            <a:off x="243125" y="661375"/>
            <a:ext cx="4696800" cy="40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Roboto"/>
                <a:ea typeface="Roboto"/>
                <a:cs typeface="Roboto"/>
                <a:sym typeface="Roboto"/>
              </a:rPr>
              <a:t>Objective I</a:t>
            </a:r>
            <a:endParaRPr b="1"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Roboto"/>
                <a:ea typeface="Roboto"/>
                <a:cs typeface="Roboto"/>
                <a:sym typeface="Roboto"/>
              </a:rPr>
              <a:t>Evaluate overall satisfaction a</a:t>
            </a:r>
            <a:r>
              <a:rPr lang="en" sz="1900">
                <a:latin typeface="Roboto"/>
                <a:ea typeface="Roboto"/>
                <a:cs typeface="Roboto"/>
                <a:sym typeface="Roboto"/>
              </a:rPr>
              <a:t>cross all measured metrics </a:t>
            </a:r>
            <a:r>
              <a:rPr lang="en" sz="1900">
                <a:latin typeface="Roboto"/>
                <a:ea typeface="Roboto"/>
                <a:cs typeface="Roboto"/>
                <a:sym typeface="Roboto"/>
              </a:rPr>
              <a:t>of athletes and spectators who were s</a:t>
            </a:r>
            <a:r>
              <a:rPr lang="en" sz="1900">
                <a:latin typeface="Roboto"/>
                <a:ea typeface="Roboto"/>
                <a:cs typeface="Roboto"/>
                <a:sym typeface="Roboto"/>
              </a:rPr>
              <a:t>urveyed</a:t>
            </a:r>
            <a:r>
              <a:rPr lang="en" sz="1900">
                <a:latin typeface="Roboto"/>
                <a:ea typeface="Roboto"/>
                <a:cs typeface="Roboto"/>
                <a:sym typeface="Roboto"/>
              </a:rPr>
              <a:t> for the 2023 Eastern Fall Sectionals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Roboto"/>
                <a:ea typeface="Roboto"/>
                <a:cs typeface="Roboto"/>
                <a:sym typeface="Roboto"/>
              </a:rPr>
              <a:t>Objective II</a:t>
            </a:r>
            <a:endParaRPr b="1"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Roboto"/>
                <a:ea typeface="Roboto"/>
                <a:cs typeface="Roboto"/>
                <a:sym typeface="Roboto"/>
              </a:rPr>
              <a:t>Filter results to only Bocce Ball, and compare metrics against the norm in order to determine areas of </a:t>
            </a:r>
            <a:r>
              <a:rPr lang="en" sz="1900">
                <a:latin typeface="Roboto"/>
                <a:ea typeface="Roboto"/>
                <a:cs typeface="Roboto"/>
                <a:sym typeface="Roboto"/>
              </a:rPr>
              <a:t>improvement specific to Bocce Ball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825" y="661375"/>
            <a:ext cx="4000625" cy="4415101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2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Thank You!</a:t>
            </a:r>
            <a:endParaRPr sz="4600"/>
          </a:p>
        </p:txBody>
      </p:sp>
      <p:pic>
        <p:nvPicPr>
          <p:cNvPr id="272" name="Google Shape;27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2013" y="1530750"/>
            <a:ext cx="5779975" cy="32578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Market And Size</a:t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259500" y="1566550"/>
            <a:ext cx="4312500" cy="31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DeSales hosted over 800 athletes this year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Individual ranging from 8 years old up to adults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Target market aimed towards younger </a:t>
            </a:r>
            <a:r>
              <a:rPr lang="en" sz="1800">
                <a:solidFill>
                  <a:schemeClr val="dk1"/>
                </a:solidFill>
              </a:rPr>
              <a:t>athletes</a:t>
            </a:r>
            <a:r>
              <a:rPr lang="en" sz="1800">
                <a:solidFill>
                  <a:schemeClr val="dk1"/>
                </a:solidFill>
              </a:rPr>
              <a:t> still in primary schooling 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Targeting </a:t>
            </a:r>
            <a:r>
              <a:rPr lang="en" sz="1800">
                <a:solidFill>
                  <a:schemeClr val="dk1"/>
                </a:solidFill>
              </a:rPr>
              <a:t>communities</a:t>
            </a:r>
            <a:r>
              <a:rPr lang="en" sz="1800">
                <a:solidFill>
                  <a:schemeClr val="dk1"/>
                </a:solidFill>
              </a:rPr>
              <a:t> throughout Eastern PA/</a:t>
            </a:r>
            <a:r>
              <a:rPr lang="en" sz="1800">
                <a:solidFill>
                  <a:schemeClr val="dk1"/>
                </a:solidFill>
              </a:rPr>
              <a:t>Mid Atlantic</a:t>
            </a:r>
            <a:r>
              <a:rPr lang="en" sz="1800">
                <a:solidFill>
                  <a:schemeClr val="dk1"/>
                </a:solidFill>
              </a:rPr>
              <a:t> region for Fall Eastern Sectionals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4500" y="1861775"/>
            <a:ext cx="4578877" cy="2577227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Environmental</a:t>
            </a:r>
            <a:r>
              <a:rPr lang="en" sz="2400"/>
              <a:t> Analysis </a:t>
            </a:r>
            <a:endParaRPr sz="2400"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535225" y="1473725"/>
            <a:ext cx="7722000" cy="28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Founded in 1968 by Eunice Shriver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Special Olympics averages near $104.6 million in revenue annually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Competition is present in 193 countries-Over 5 million athletes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Donations, sponsors, volunteerism, and data analysis of participants/spectators have contributed to success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6814475" y="4667400"/>
            <a:ext cx="23295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0510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i="1" lang="en" sz="1200">
                <a:solidFill>
                  <a:srgbClr val="0510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Become, 2023) &amp; (Major, 2018)</a:t>
            </a:r>
            <a:endParaRPr i="1" sz="1200">
              <a:solidFill>
                <a:srgbClr val="05103E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05103E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05103E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Environmental Analysis</a:t>
            </a:r>
            <a:endParaRPr sz="2400"/>
          </a:p>
        </p:txBody>
      </p:sp>
      <p:sp>
        <p:nvSpPr>
          <p:cNvPr id="101" name="Google Shape;101;p18"/>
          <p:cNvSpPr txBox="1"/>
          <p:nvPr/>
        </p:nvSpPr>
        <p:spPr>
          <a:xfrm>
            <a:off x="496075" y="1462100"/>
            <a:ext cx="8336400" cy="32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</a:t>
            </a:r>
            <a:r>
              <a:rPr lang="en" sz="1500"/>
              <a:t>hildren and adults are separated into appropriate age and ability groups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●"/>
            </a:pPr>
            <a:r>
              <a:rPr lang="en" sz="1500"/>
              <a:t>Global organization dedicated to providing opportunities for individuals with intellectual disabilities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Promote inclusion to these individuals through sports and competition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Promotion of gender equity in sports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Wide variety of sports to compete in-Powerlifting, Bocce, Cross Country, Soccer, Flag-Football, and Volleyball</a:t>
            </a:r>
            <a:endParaRPr sz="1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</a:t>
            </a:r>
            <a:r>
              <a:rPr lang="en"/>
              <a:t>Analysis</a:t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311725" y="1296825"/>
            <a:ext cx="4335600" cy="38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Strengths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Plenty of athletes to 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survey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the same area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Abundance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of motivated 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volunteers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Corporation is exempt from taxes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Breaking down athletes based on abilities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/>
          </a:p>
        </p:txBody>
      </p:sp>
      <p:sp>
        <p:nvSpPr>
          <p:cNvPr id="108" name="Google Shape;108;p19"/>
          <p:cNvSpPr txBox="1"/>
          <p:nvPr/>
        </p:nvSpPr>
        <p:spPr>
          <a:xfrm>
            <a:off x="4947775" y="1296825"/>
            <a:ext cx="3949800" cy="31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Weakness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Difficult to </a:t>
            </a:r>
            <a:r>
              <a:rPr lang="en" sz="1800"/>
              <a:t>maneuver</a:t>
            </a:r>
            <a:r>
              <a:rPr lang="en" sz="1800"/>
              <a:t> through bleachers to </a:t>
            </a:r>
            <a:r>
              <a:rPr lang="en" sz="1800"/>
              <a:t>survey</a:t>
            </a:r>
            <a:r>
              <a:rPr lang="en" sz="1800"/>
              <a:t> athletes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Events finishing late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Sports being </a:t>
            </a:r>
            <a:r>
              <a:rPr lang="en" sz="1800"/>
              <a:t>reffed</a:t>
            </a:r>
            <a:r>
              <a:rPr lang="en" sz="1800"/>
              <a:t> by volunteers who unfamiliar with the rules 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Poor communication about events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 Continued</a:t>
            </a:r>
            <a:endParaRPr/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390050" y="1357675"/>
            <a:ext cx="3999900" cy="33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pportunities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Potential to create more event parking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Providing shuttle services to events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Creating more corporate partnerships to spread awareness/obtain more volunteers and participants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Greater participation in surveys from athletes, spectators, and volunteers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5" name="Google Shape;115;p20"/>
          <p:cNvSpPr txBox="1"/>
          <p:nvPr>
            <p:ph idx="2" type="body"/>
          </p:nvPr>
        </p:nvSpPr>
        <p:spPr>
          <a:xfrm>
            <a:off x="4767125" y="1357675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</a:rPr>
              <a:t>Threats</a:t>
            </a:r>
            <a:endParaRPr b="1" sz="18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Potential for bad weather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Reliance on donations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Heavy reliance on new volunteers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Injuries incurred by athletes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Inappropriate language or behavior towards anyone participating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Hard feelings over unfairness of rules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 Methods</a:t>
            </a:r>
            <a:endParaRPr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311700" y="1505700"/>
            <a:ext cx="5236500" cy="3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557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216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Surveys collected on both Special Olympic athletes and spectators</a:t>
            </a:r>
            <a:endParaRPr sz="2164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7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216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Approached </a:t>
            </a:r>
            <a:r>
              <a:rPr lang="en" sz="216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athletes</a:t>
            </a:r>
            <a:r>
              <a:rPr lang="en" sz="216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spectators at Bocce to ask them to fill out our surveys</a:t>
            </a:r>
            <a:endParaRPr sz="2164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7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216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Coded data and imported into SPSS</a:t>
            </a:r>
            <a:endParaRPr sz="2164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7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216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Ran tests to create </a:t>
            </a:r>
            <a:r>
              <a:rPr lang="en" sz="216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meaningful</a:t>
            </a:r>
            <a:r>
              <a:rPr lang="en" sz="216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visualizations of collected data</a:t>
            </a:r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2191" y="1452950"/>
            <a:ext cx="3639811" cy="345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